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8288000" cy="10287000"/>
  <p:notesSz cx="6858000" cy="9144000"/>
  <p:embeddedFontLst>
    <p:embeddedFont>
      <p:font typeface="Arimo Bold" panose="020B0604020202020204" charset="0"/>
      <p:regular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Open Sans 1" panose="020B0604020202020204" charset="0"/>
      <p:regular r:id="rId15"/>
    </p:embeddedFont>
    <p:embeddedFont>
      <p:font typeface="Open Sans 1 Bold" panose="020B0604020202020204" charset="0"/>
      <p:regular r:id="rId16"/>
    </p:embeddedFont>
    <p:embeddedFont>
      <p:font typeface="Open Sans 2" panose="020B0604020202020204" charset="0"/>
      <p:regular r:id="rId17"/>
    </p:embeddedFont>
    <p:embeddedFont>
      <p:font typeface="Open Sans Light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8" d="100"/>
          <a:sy n="58" d="100"/>
        </p:scale>
        <p:origin x="514" y="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5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7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795185"/>
            <a:ext cx="7607129" cy="11525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00"/>
              </a:lnSpc>
            </a:pPr>
            <a:r>
              <a:rPr lang="en-US" sz="7500" spc="225">
                <a:solidFill>
                  <a:srgbClr val="F9FCFF"/>
                </a:solidFill>
                <a:latin typeface="Open Sans 1 Bold"/>
              </a:rPr>
              <a:t>DivingApp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4253865"/>
            <a:ext cx="7323741" cy="889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spc="24">
                <a:solidFill>
                  <a:srgbClr val="F9FCFF"/>
                </a:solidFill>
                <a:latin typeface="Open Sans 1"/>
              </a:rPr>
              <a:t>Informatica III (Progettazione e Algoritmi)</a:t>
            </a:r>
          </a:p>
          <a:p>
            <a:pPr>
              <a:lnSpc>
                <a:spcPts val="3600"/>
              </a:lnSpc>
            </a:pPr>
            <a:endParaRPr lang="en-US" sz="2400" spc="24">
              <a:solidFill>
                <a:srgbClr val="F9FCFF"/>
              </a:solidFill>
              <a:latin typeface="Open Sans 1"/>
            </a:endParaRPr>
          </a:p>
        </p:txBody>
      </p:sp>
      <p:sp>
        <p:nvSpPr>
          <p:cNvPr id="4" name="AutoShape 4"/>
          <p:cNvSpPr/>
          <p:nvPr/>
        </p:nvSpPr>
        <p:spPr>
          <a:xfrm rot="5400000">
            <a:off x="12536154" y="7123446"/>
            <a:ext cx="9485901" cy="39608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5" name="TextBox 5"/>
          <p:cNvSpPr txBox="1"/>
          <p:nvPr/>
        </p:nvSpPr>
        <p:spPr>
          <a:xfrm>
            <a:off x="1028700" y="5410711"/>
            <a:ext cx="3448811" cy="8896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spc="24">
                <a:solidFill>
                  <a:srgbClr val="F9FCFF"/>
                </a:solidFill>
                <a:latin typeface="Open Sans 1"/>
              </a:rPr>
              <a:t>Nunzio Marco Bisceglia</a:t>
            </a:r>
          </a:p>
          <a:p>
            <a:pPr>
              <a:lnSpc>
                <a:spcPts val="3600"/>
              </a:lnSpc>
            </a:pPr>
            <a:r>
              <a:rPr lang="en-US" sz="2400" spc="24">
                <a:solidFill>
                  <a:srgbClr val="F9FCFF"/>
                </a:solidFill>
                <a:latin typeface="Open Sans 1"/>
              </a:rPr>
              <a:t>Giulia Sonzogni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6893695"/>
            <a:ext cx="3448811" cy="4324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 spc="24">
                <a:solidFill>
                  <a:srgbClr val="F9FCFF"/>
                </a:solidFill>
                <a:latin typeface="Open Sans 1"/>
              </a:rPr>
              <a:t>2020/2021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7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10800000">
            <a:off x="-610932" y="989092"/>
            <a:ext cx="9485901" cy="39608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3" name="AutoShape 3"/>
          <p:cNvSpPr/>
          <p:nvPr/>
        </p:nvSpPr>
        <p:spPr>
          <a:xfrm rot="-10800000">
            <a:off x="9797391" y="9218692"/>
            <a:ext cx="9485901" cy="39608"/>
          </a:xfrm>
          <a:prstGeom prst="rect">
            <a:avLst/>
          </a:prstGeom>
          <a:solidFill>
            <a:srgbClr val="F9FCFF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25971" y="2369424"/>
            <a:ext cx="11836058" cy="5548152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1252125"/>
            <a:ext cx="7323741" cy="523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49"/>
              </a:lnSpc>
            </a:pPr>
            <a:r>
              <a:rPr lang="en-US" sz="2899" spc="28">
                <a:solidFill>
                  <a:srgbClr val="F9FCFF"/>
                </a:solidFill>
                <a:latin typeface="Open Sans 1"/>
              </a:rPr>
              <a:t>Diagramma Casi d'uso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7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682804" y="1764329"/>
            <a:ext cx="7453701" cy="6092862"/>
            <a:chOff x="0" y="0"/>
            <a:chExt cx="6988085" cy="571225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988084" cy="5712254"/>
            </a:xfrm>
            <a:custGeom>
              <a:avLst/>
              <a:gdLst/>
              <a:ahLst/>
              <a:cxnLst/>
              <a:rect l="l" t="t" r="r" b="b"/>
              <a:pathLst>
                <a:path w="6988084" h="5712254">
                  <a:moveTo>
                    <a:pt x="6763294" y="342900"/>
                  </a:moveTo>
                  <a:lnTo>
                    <a:pt x="6763294" y="251460"/>
                  </a:lnTo>
                  <a:lnTo>
                    <a:pt x="6988084" y="251460"/>
                  </a:lnTo>
                  <a:lnTo>
                    <a:pt x="6988084" y="226060"/>
                  </a:lnTo>
                  <a:lnTo>
                    <a:pt x="6763295" y="226060"/>
                  </a:lnTo>
                  <a:lnTo>
                    <a:pt x="6763295" y="0"/>
                  </a:lnTo>
                  <a:lnTo>
                    <a:pt x="6737895" y="0"/>
                  </a:lnTo>
                  <a:lnTo>
                    <a:pt x="6737895" y="226060"/>
                  </a:lnTo>
                  <a:lnTo>
                    <a:pt x="251460" y="226060"/>
                  </a:lnTo>
                  <a:lnTo>
                    <a:pt x="251460" y="0"/>
                  </a:lnTo>
                  <a:lnTo>
                    <a:pt x="226060" y="0"/>
                  </a:lnTo>
                  <a:lnTo>
                    <a:pt x="226060" y="226060"/>
                  </a:lnTo>
                  <a:lnTo>
                    <a:pt x="0" y="226060"/>
                  </a:lnTo>
                  <a:lnTo>
                    <a:pt x="0" y="251460"/>
                  </a:lnTo>
                  <a:lnTo>
                    <a:pt x="226060" y="251460"/>
                  </a:lnTo>
                  <a:lnTo>
                    <a:pt x="226060" y="5460795"/>
                  </a:lnTo>
                  <a:lnTo>
                    <a:pt x="0" y="5460795"/>
                  </a:lnTo>
                  <a:lnTo>
                    <a:pt x="0" y="5486195"/>
                  </a:lnTo>
                  <a:lnTo>
                    <a:pt x="226060" y="5486195"/>
                  </a:lnTo>
                  <a:lnTo>
                    <a:pt x="226060" y="5712254"/>
                  </a:lnTo>
                  <a:lnTo>
                    <a:pt x="251460" y="5712254"/>
                  </a:lnTo>
                  <a:lnTo>
                    <a:pt x="251460" y="5486195"/>
                  </a:lnTo>
                  <a:lnTo>
                    <a:pt x="6737895" y="5486195"/>
                  </a:lnTo>
                  <a:lnTo>
                    <a:pt x="6737895" y="5712254"/>
                  </a:lnTo>
                  <a:lnTo>
                    <a:pt x="6763295" y="5712254"/>
                  </a:lnTo>
                  <a:lnTo>
                    <a:pt x="6763295" y="5486195"/>
                  </a:lnTo>
                  <a:lnTo>
                    <a:pt x="6988084" y="5486195"/>
                  </a:lnTo>
                  <a:lnTo>
                    <a:pt x="6988084" y="5460795"/>
                  </a:lnTo>
                  <a:lnTo>
                    <a:pt x="6763295" y="5460795"/>
                  </a:lnTo>
                  <a:lnTo>
                    <a:pt x="6763295" y="342900"/>
                  </a:lnTo>
                  <a:lnTo>
                    <a:pt x="6763294" y="342900"/>
                  </a:lnTo>
                  <a:close/>
                  <a:moveTo>
                    <a:pt x="6737894" y="342900"/>
                  </a:moveTo>
                  <a:lnTo>
                    <a:pt x="6737894" y="5460795"/>
                  </a:lnTo>
                  <a:lnTo>
                    <a:pt x="251460" y="5460795"/>
                  </a:lnTo>
                  <a:lnTo>
                    <a:pt x="251460" y="251460"/>
                  </a:lnTo>
                  <a:lnTo>
                    <a:pt x="6737895" y="251460"/>
                  </a:lnTo>
                  <a:lnTo>
                    <a:pt x="6737895" y="342900"/>
                  </a:lnTo>
                  <a:lnTo>
                    <a:pt x="6737894" y="3429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028700" y="885825"/>
            <a:ext cx="4532869" cy="927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99"/>
              </a:lnSpc>
            </a:pPr>
            <a:r>
              <a:rPr lang="en-US" sz="5199" spc="51">
                <a:solidFill>
                  <a:srgbClr val="F9FCFF"/>
                </a:solidFill>
                <a:latin typeface="Open Sans 1"/>
              </a:rPr>
              <a:t>Iterazione 1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211067"/>
            <a:ext cx="4888382" cy="751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F9FCFF"/>
                </a:solidFill>
                <a:latin typeface="Open Sans 2"/>
              </a:rPr>
              <a:t>Casi d'uso scelti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78815" y="3125342"/>
            <a:ext cx="4967415" cy="3199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3"/>
              </a:lnSpc>
            </a:pPr>
            <a:r>
              <a:rPr lang="en-US" sz="2770" dirty="0" err="1">
                <a:solidFill>
                  <a:srgbClr val="FFFFFF"/>
                </a:solidFill>
                <a:latin typeface="Open Sans Light Bold"/>
              </a:rPr>
              <a:t>Gestione</a:t>
            </a:r>
            <a:r>
              <a:rPr lang="en-US" sz="2770" dirty="0">
                <a:solidFill>
                  <a:srgbClr val="FFFFFF"/>
                </a:solidFill>
                <a:latin typeface="Open Sans Light Bold"/>
              </a:rPr>
              <a:t> </a:t>
            </a:r>
            <a:r>
              <a:rPr lang="en-US" sz="2770" dirty="0" err="1">
                <a:solidFill>
                  <a:srgbClr val="FFFFFF"/>
                </a:solidFill>
                <a:latin typeface="Open Sans Light Bold"/>
              </a:rPr>
              <a:t>barche</a:t>
            </a:r>
            <a:endParaRPr lang="en-US" sz="2770" dirty="0">
              <a:solidFill>
                <a:srgbClr val="FFFFFF"/>
              </a:solidFill>
              <a:latin typeface="Open Sans Light Bold"/>
            </a:endParaRPr>
          </a:p>
          <a:p>
            <a:pPr>
              <a:lnSpc>
                <a:spcPts val="5153"/>
              </a:lnSpc>
            </a:pPr>
            <a:r>
              <a:rPr lang="en-US" sz="2770" dirty="0" err="1">
                <a:solidFill>
                  <a:srgbClr val="FFFFFF"/>
                </a:solidFill>
                <a:latin typeface="Open Sans Light Bold"/>
              </a:rPr>
              <a:t>Gestione</a:t>
            </a:r>
            <a:r>
              <a:rPr lang="en-US" sz="2770" dirty="0">
                <a:solidFill>
                  <a:srgbClr val="FFFFFF"/>
                </a:solidFill>
                <a:latin typeface="Open Sans Light Bold"/>
              </a:rPr>
              <a:t> </a:t>
            </a:r>
            <a:r>
              <a:rPr lang="en-US" sz="2770" dirty="0" err="1">
                <a:solidFill>
                  <a:srgbClr val="FFFFFF"/>
                </a:solidFill>
                <a:latin typeface="Open Sans Light Bold"/>
              </a:rPr>
              <a:t>escursioni</a:t>
            </a:r>
            <a:endParaRPr lang="en-US" sz="2770" dirty="0">
              <a:solidFill>
                <a:srgbClr val="FFFFFF"/>
              </a:solidFill>
              <a:latin typeface="Open Sans Light Bold"/>
            </a:endParaRPr>
          </a:p>
          <a:p>
            <a:pPr>
              <a:lnSpc>
                <a:spcPts val="5153"/>
              </a:lnSpc>
            </a:pPr>
            <a:r>
              <a:rPr lang="en-US" sz="2770" dirty="0" err="1">
                <a:solidFill>
                  <a:srgbClr val="FFFFFF"/>
                </a:solidFill>
                <a:latin typeface="Open Sans Light Bold"/>
              </a:rPr>
              <a:t>Registrazione</a:t>
            </a:r>
            <a:r>
              <a:rPr lang="en-US" sz="2770" dirty="0">
                <a:solidFill>
                  <a:srgbClr val="FFFFFF"/>
                </a:solidFill>
                <a:latin typeface="Open Sans Light Bold"/>
              </a:rPr>
              <a:t> </a:t>
            </a:r>
            <a:r>
              <a:rPr lang="en-US" sz="2770" dirty="0" err="1">
                <a:solidFill>
                  <a:srgbClr val="FFFFFF"/>
                </a:solidFill>
                <a:latin typeface="Open Sans Light Bold"/>
              </a:rPr>
              <a:t>utente</a:t>
            </a:r>
            <a:endParaRPr lang="en-US" sz="2770" dirty="0">
              <a:solidFill>
                <a:srgbClr val="FFFFFF"/>
              </a:solidFill>
              <a:latin typeface="Open Sans Light Bold"/>
            </a:endParaRPr>
          </a:p>
          <a:p>
            <a:pPr>
              <a:lnSpc>
                <a:spcPts val="5153"/>
              </a:lnSpc>
            </a:pPr>
            <a:r>
              <a:rPr lang="en-US" sz="2770" dirty="0">
                <a:solidFill>
                  <a:srgbClr val="FFFFFF"/>
                </a:solidFill>
                <a:latin typeface="Open Sans Light Bold"/>
              </a:rPr>
              <a:t>Login </a:t>
            </a:r>
            <a:r>
              <a:rPr lang="en-US" sz="2770" dirty="0" err="1">
                <a:solidFill>
                  <a:srgbClr val="FFFFFF"/>
                </a:solidFill>
                <a:latin typeface="Open Sans Light Bold"/>
              </a:rPr>
              <a:t>utente</a:t>
            </a:r>
            <a:endParaRPr lang="en-US" sz="2770" dirty="0">
              <a:solidFill>
                <a:srgbClr val="FFFFFF"/>
              </a:solidFill>
              <a:latin typeface="Open Sans Light Bold"/>
            </a:endParaRPr>
          </a:p>
          <a:p>
            <a:pPr>
              <a:lnSpc>
                <a:spcPts val="5153"/>
              </a:lnSpc>
            </a:pPr>
            <a:r>
              <a:rPr lang="en-US" sz="2770" dirty="0">
                <a:solidFill>
                  <a:srgbClr val="FFFFFF"/>
                </a:solidFill>
                <a:latin typeface="Open Sans Light Bold"/>
              </a:rPr>
              <a:t>Logout </a:t>
            </a:r>
            <a:r>
              <a:rPr lang="en-US" sz="2770" dirty="0" err="1">
                <a:solidFill>
                  <a:srgbClr val="FFFFFF"/>
                </a:solidFill>
                <a:latin typeface="Open Sans Light Bold"/>
              </a:rPr>
              <a:t>utente</a:t>
            </a:r>
            <a:endParaRPr lang="en-US" sz="2770" dirty="0">
              <a:solidFill>
                <a:srgbClr val="FFFFFF"/>
              </a:solidFill>
              <a:latin typeface="Open Sans Light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7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2952369"/>
            <a:ext cx="16230600" cy="4382262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933450"/>
            <a:ext cx="8849780" cy="885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 2"/>
              </a:rPr>
              <a:t>UML Component Diagram </a:t>
            </a:r>
          </a:p>
        </p:txBody>
      </p:sp>
      <p:sp>
        <p:nvSpPr>
          <p:cNvPr id="4" name="AutoShape 4"/>
          <p:cNvSpPr/>
          <p:nvPr/>
        </p:nvSpPr>
        <p:spPr>
          <a:xfrm rot="-10800000">
            <a:off x="-610932" y="989092"/>
            <a:ext cx="9485901" cy="39608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5" name="AutoShape 5"/>
          <p:cNvSpPr/>
          <p:nvPr/>
        </p:nvSpPr>
        <p:spPr>
          <a:xfrm rot="-10800000">
            <a:off x="9797391" y="9218692"/>
            <a:ext cx="9485901" cy="39608"/>
          </a:xfrm>
          <a:prstGeom prst="rect">
            <a:avLst/>
          </a:prstGeom>
          <a:solidFill>
            <a:srgbClr val="F9FCFF"/>
          </a:solid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7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12536154" y="7123446"/>
            <a:ext cx="9485901" cy="39608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3" name="AutoShape 3"/>
          <p:cNvSpPr/>
          <p:nvPr/>
        </p:nvSpPr>
        <p:spPr>
          <a:xfrm rot="5400000">
            <a:off x="-3714250" y="3392886"/>
            <a:ext cx="9485901" cy="39608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4" name="TextBox 4"/>
          <p:cNvSpPr txBox="1"/>
          <p:nvPr/>
        </p:nvSpPr>
        <p:spPr>
          <a:xfrm>
            <a:off x="1172329" y="904875"/>
            <a:ext cx="2697590" cy="107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747"/>
              </a:lnSpc>
            </a:pPr>
            <a:r>
              <a:rPr lang="en-US" sz="6248">
                <a:solidFill>
                  <a:srgbClr val="FFFFFF"/>
                </a:solidFill>
                <a:latin typeface="Open Sans 2"/>
              </a:rPr>
              <a:t>Owner </a:t>
            </a:r>
          </a:p>
        </p:txBody>
      </p:sp>
      <p:pic>
        <p:nvPicPr>
          <p:cNvPr id="5" name="owner">
            <a:hlinkClick r:id="" action="ppaction://media"/>
            <a:extLst>
              <a:ext uri="{FF2B5EF4-FFF2-40B4-BE49-F238E27FC236}">
                <a16:creationId xmlns:a16="http://schemas.microsoft.com/office/drawing/2014/main" id="{B705B260-DCB5-4CB6-ACD6-CF2B9568C3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05600" y="631825"/>
            <a:ext cx="4876800" cy="90217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1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7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760201" y="2923418"/>
            <a:ext cx="9022125" cy="4440164"/>
            <a:chOff x="0" y="0"/>
            <a:chExt cx="8458533" cy="41627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458533" cy="4162796"/>
            </a:xfrm>
            <a:custGeom>
              <a:avLst/>
              <a:gdLst/>
              <a:ahLst/>
              <a:cxnLst/>
              <a:rect l="l" t="t" r="r" b="b"/>
              <a:pathLst>
                <a:path w="8458533" h="4162796">
                  <a:moveTo>
                    <a:pt x="8233742" y="342900"/>
                  </a:moveTo>
                  <a:lnTo>
                    <a:pt x="8233742" y="251460"/>
                  </a:lnTo>
                  <a:lnTo>
                    <a:pt x="8458533" y="251460"/>
                  </a:lnTo>
                  <a:lnTo>
                    <a:pt x="8458533" y="226060"/>
                  </a:lnTo>
                  <a:lnTo>
                    <a:pt x="8233743" y="226060"/>
                  </a:lnTo>
                  <a:lnTo>
                    <a:pt x="8233743" y="0"/>
                  </a:lnTo>
                  <a:lnTo>
                    <a:pt x="8208343" y="0"/>
                  </a:lnTo>
                  <a:lnTo>
                    <a:pt x="8208343" y="226060"/>
                  </a:lnTo>
                  <a:lnTo>
                    <a:pt x="251460" y="226060"/>
                  </a:lnTo>
                  <a:lnTo>
                    <a:pt x="251460" y="0"/>
                  </a:lnTo>
                  <a:lnTo>
                    <a:pt x="226060" y="0"/>
                  </a:lnTo>
                  <a:lnTo>
                    <a:pt x="226060" y="226060"/>
                  </a:lnTo>
                  <a:lnTo>
                    <a:pt x="0" y="226060"/>
                  </a:lnTo>
                  <a:lnTo>
                    <a:pt x="0" y="251460"/>
                  </a:lnTo>
                  <a:lnTo>
                    <a:pt x="226060" y="251460"/>
                  </a:lnTo>
                  <a:lnTo>
                    <a:pt x="226060" y="3911336"/>
                  </a:lnTo>
                  <a:lnTo>
                    <a:pt x="0" y="3911336"/>
                  </a:lnTo>
                  <a:lnTo>
                    <a:pt x="0" y="3936736"/>
                  </a:lnTo>
                  <a:lnTo>
                    <a:pt x="226060" y="3936736"/>
                  </a:lnTo>
                  <a:lnTo>
                    <a:pt x="226060" y="4162796"/>
                  </a:lnTo>
                  <a:lnTo>
                    <a:pt x="251460" y="4162796"/>
                  </a:lnTo>
                  <a:lnTo>
                    <a:pt x="251460" y="3936736"/>
                  </a:lnTo>
                  <a:lnTo>
                    <a:pt x="8208343" y="3936736"/>
                  </a:lnTo>
                  <a:lnTo>
                    <a:pt x="8208343" y="4162796"/>
                  </a:lnTo>
                  <a:lnTo>
                    <a:pt x="8233743" y="4162796"/>
                  </a:lnTo>
                  <a:lnTo>
                    <a:pt x="8233743" y="3936736"/>
                  </a:lnTo>
                  <a:lnTo>
                    <a:pt x="8458533" y="3936736"/>
                  </a:lnTo>
                  <a:lnTo>
                    <a:pt x="8458533" y="3911336"/>
                  </a:lnTo>
                  <a:lnTo>
                    <a:pt x="8233743" y="3911336"/>
                  </a:lnTo>
                  <a:lnTo>
                    <a:pt x="8233743" y="342900"/>
                  </a:lnTo>
                  <a:lnTo>
                    <a:pt x="8233742" y="342900"/>
                  </a:lnTo>
                  <a:close/>
                  <a:moveTo>
                    <a:pt x="8208342" y="342900"/>
                  </a:moveTo>
                  <a:lnTo>
                    <a:pt x="8208342" y="3911336"/>
                  </a:lnTo>
                  <a:lnTo>
                    <a:pt x="251460" y="3911336"/>
                  </a:lnTo>
                  <a:lnTo>
                    <a:pt x="251460" y="251460"/>
                  </a:lnTo>
                  <a:lnTo>
                    <a:pt x="8208343" y="251460"/>
                  </a:lnTo>
                  <a:lnTo>
                    <a:pt x="8208343" y="342900"/>
                  </a:lnTo>
                  <a:lnTo>
                    <a:pt x="8208342" y="34290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028700" y="885825"/>
            <a:ext cx="4532869" cy="92773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99"/>
              </a:lnSpc>
            </a:pPr>
            <a:r>
              <a:rPr lang="en-US" sz="5199" spc="51">
                <a:solidFill>
                  <a:srgbClr val="F9FCFF"/>
                </a:solidFill>
                <a:latin typeface="Open Sans 1"/>
              </a:rPr>
              <a:t>Iterazione 1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404112" y="3710172"/>
            <a:ext cx="4888382" cy="751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60"/>
              </a:lnSpc>
            </a:pPr>
            <a:r>
              <a:rPr lang="en-US" sz="4400">
                <a:solidFill>
                  <a:srgbClr val="F9FCFF"/>
                </a:solidFill>
                <a:latin typeface="Open Sans 2"/>
              </a:rPr>
              <a:t>Casi d'uso scelti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360853" y="4110119"/>
            <a:ext cx="5820822" cy="18623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153"/>
              </a:lnSpc>
            </a:pPr>
            <a:r>
              <a:rPr lang="en-US" sz="2770" dirty="0" err="1">
                <a:solidFill>
                  <a:srgbClr val="FFFFFF"/>
                </a:solidFill>
                <a:latin typeface="Open Sans Light Bold" panose="020B0604020202020204" charset="0"/>
                <a:ea typeface="Open Sans Light Bold" panose="020B0604020202020204" charset="0"/>
                <a:cs typeface="Open Sans Light Bold" panose="020B0604020202020204" charset="0"/>
              </a:rPr>
              <a:t>Gestione</a:t>
            </a:r>
            <a:r>
              <a:rPr lang="en-US" sz="2770" dirty="0">
                <a:solidFill>
                  <a:srgbClr val="FFFFFF"/>
                </a:solidFill>
                <a:latin typeface="Open Sans Light Bold" panose="020B0604020202020204" charset="0"/>
                <a:ea typeface="Open Sans Light Bold" panose="020B0604020202020204" charset="0"/>
                <a:cs typeface="Open Sans Light Bold" panose="020B0604020202020204" charset="0"/>
              </a:rPr>
              <a:t> </a:t>
            </a:r>
            <a:r>
              <a:rPr lang="en-US" sz="2770" dirty="0" err="1">
                <a:solidFill>
                  <a:srgbClr val="FFFFFF"/>
                </a:solidFill>
                <a:latin typeface="Open Sans Light Bold" panose="020B0604020202020204" charset="0"/>
                <a:ea typeface="Open Sans Light Bold" panose="020B0604020202020204" charset="0"/>
                <a:cs typeface="Open Sans Light Bold" panose="020B0604020202020204" charset="0"/>
              </a:rPr>
              <a:t>prenotazioni</a:t>
            </a:r>
            <a:endParaRPr lang="en-US" sz="2770" dirty="0">
              <a:solidFill>
                <a:srgbClr val="FFFFFF"/>
              </a:solidFill>
              <a:latin typeface="Open Sans Light Bold" panose="020B0604020202020204" charset="0"/>
              <a:ea typeface="Open Sans Light Bold" panose="020B0604020202020204" charset="0"/>
              <a:cs typeface="Open Sans Light Bold" panose="020B0604020202020204" charset="0"/>
            </a:endParaRPr>
          </a:p>
          <a:p>
            <a:pPr>
              <a:lnSpc>
                <a:spcPts val="5153"/>
              </a:lnSpc>
            </a:pPr>
            <a:r>
              <a:rPr lang="en-US" sz="2770" dirty="0" err="1">
                <a:solidFill>
                  <a:srgbClr val="FFFFFF"/>
                </a:solidFill>
                <a:latin typeface="Open Sans Light Bold" panose="020B0604020202020204" charset="0"/>
                <a:ea typeface="Open Sans Light Bold" panose="020B0604020202020204" charset="0"/>
                <a:cs typeface="Open Sans Light Bold" panose="020B0604020202020204" charset="0"/>
              </a:rPr>
              <a:t>Allocazione</a:t>
            </a:r>
            <a:r>
              <a:rPr lang="en-US" sz="2770" dirty="0">
                <a:solidFill>
                  <a:srgbClr val="FFFFFF"/>
                </a:solidFill>
                <a:latin typeface="Open Sans Light Bold" panose="020B0604020202020204" charset="0"/>
                <a:ea typeface="Open Sans Light Bold" panose="020B0604020202020204" charset="0"/>
                <a:cs typeface="Open Sans Light Bold" panose="020B0604020202020204" charset="0"/>
              </a:rPr>
              <a:t> </a:t>
            </a:r>
            <a:r>
              <a:rPr lang="en-US" sz="2770" dirty="0" err="1">
                <a:solidFill>
                  <a:srgbClr val="FFFFFF"/>
                </a:solidFill>
                <a:latin typeface="Open Sans Light Bold" panose="020B0604020202020204" charset="0"/>
                <a:ea typeface="Open Sans Light Bold" panose="020B0604020202020204" charset="0"/>
                <a:cs typeface="Open Sans Light Bold" panose="020B0604020202020204" charset="0"/>
              </a:rPr>
              <a:t>barche</a:t>
            </a:r>
            <a:r>
              <a:rPr lang="en-US" sz="2770" dirty="0">
                <a:solidFill>
                  <a:srgbClr val="FFFFFF"/>
                </a:solidFill>
                <a:latin typeface="Open Sans Light Bold" panose="020B0604020202020204" charset="0"/>
                <a:ea typeface="Open Sans Light Bold" panose="020B0604020202020204" charset="0"/>
                <a:cs typeface="Open Sans Light Bold" panose="020B0604020202020204" charset="0"/>
              </a:rPr>
              <a:t> ed </a:t>
            </a:r>
            <a:r>
              <a:rPr lang="en-US" sz="2770" dirty="0" err="1">
                <a:solidFill>
                  <a:srgbClr val="FFFFFF"/>
                </a:solidFill>
                <a:latin typeface="Open Sans Light Bold" panose="020B0604020202020204" charset="0"/>
                <a:ea typeface="Open Sans Light Bold" panose="020B0604020202020204" charset="0"/>
                <a:cs typeface="Open Sans Light Bold" panose="020B0604020202020204" charset="0"/>
              </a:rPr>
              <a:t>escursioni</a:t>
            </a:r>
            <a:endParaRPr lang="en-US" sz="2770" dirty="0">
              <a:solidFill>
                <a:srgbClr val="FFFFFF"/>
              </a:solidFill>
              <a:latin typeface="Open Sans Light Bold" panose="020B0604020202020204" charset="0"/>
              <a:ea typeface="Open Sans Light Bold" panose="020B0604020202020204" charset="0"/>
              <a:cs typeface="Open Sans Light Bold" panose="020B0604020202020204" charset="0"/>
            </a:endParaRPr>
          </a:p>
          <a:p>
            <a:pPr>
              <a:lnSpc>
                <a:spcPts val="5153"/>
              </a:lnSpc>
            </a:pPr>
            <a:endParaRPr lang="en-US" sz="977" dirty="0">
              <a:solidFill>
                <a:srgbClr val="FFFFFF"/>
              </a:solidFill>
              <a:latin typeface="Arimo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7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933450"/>
            <a:ext cx="8849780" cy="885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FFFFFF"/>
                </a:solidFill>
                <a:latin typeface="Open Sans 2"/>
              </a:rPr>
              <a:t>UML Component Diagram </a:t>
            </a:r>
          </a:p>
        </p:txBody>
      </p:sp>
      <p:sp>
        <p:nvSpPr>
          <p:cNvPr id="3" name="AutoShape 3"/>
          <p:cNvSpPr/>
          <p:nvPr/>
        </p:nvSpPr>
        <p:spPr>
          <a:xfrm rot="-10800000">
            <a:off x="-610932" y="989092"/>
            <a:ext cx="9485901" cy="39608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4" name="AutoShape 4"/>
          <p:cNvSpPr/>
          <p:nvPr/>
        </p:nvSpPr>
        <p:spPr>
          <a:xfrm rot="-10800000">
            <a:off x="9797391" y="9218692"/>
            <a:ext cx="9485901" cy="39608"/>
          </a:xfrm>
          <a:prstGeom prst="rect">
            <a:avLst/>
          </a:prstGeom>
          <a:solidFill>
            <a:srgbClr val="F9FCFF"/>
          </a:solidFill>
        </p:spPr>
      </p:sp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2191560"/>
            <a:ext cx="16230600" cy="590388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75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5400000">
            <a:off x="12536154" y="7123446"/>
            <a:ext cx="9485901" cy="39608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3" name="AutoShape 3"/>
          <p:cNvSpPr/>
          <p:nvPr/>
        </p:nvSpPr>
        <p:spPr>
          <a:xfrm rot="5400000">
            <a:off x="-3714250" y="3392886"/>
            <a:ext cx="9485901" cy="39608"/>
          </a:xfrm>
          <a:prstGeom prst="rect">
            <a:avLst/>
          </a:prstGeom>
          <a:solidFill>
            <a:srgbClr val="F9FCFF"/>
          </a:solidFill>
        </p:spPr>
      </p:sp>
      <p:sp>
        <p:nvSpPr>
          <p:cNvPr id="4" name="TextBox 4"/>
          <p:cNvSpPr txBox="1"/>
          <p:nvPr/>
        </p:nvSpPr>
        <p:spPr>
          <a:xfrm>
            <a:off x="1172329" y="904875"/>
            <a:ext cx="1931591" cy="1073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747"/>
              </a:lnSpc>
            </a:pPr>
            <a:r>
              <a:rPr lang="en-US" sz="6248">
                <a:solidFill>
                  <a:srgbClr val="FFFFFF"/>
                </a:solidFill>
                <a:latin typeface="Open Sans 2"/>
              </a:rPr>
              <a:t>User </a:t>
            </a:r>
          </a:p>
        </p:txBody>
      </p:sp>
      <p:pic>
        <p:nvPicPr>
          <p:cNvPr id="5" name="user">
            <a:hlinkClick r:id="" action="ppaction://media"/>
            <a:extLst>
              <a:ext uri="{FF2B5EF4-FFF2-40B4-BE49-F238E27FC236}">
                <a16:creationId xmlns:a16="http://schemas.microsoft.com/office/drawing/2014/main" id="{A5F001B7-1247-4219-AEB7-0147920410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05600" y="631825"/>
            <a:ext cx="4876800" cy="90217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6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51</Words>
  <Application>Microsoft Office PowerPoint</Application>
  <PresentationFormat>Personalizzato</PresentationFormat>
  <Paragraphs>21</Paragraphs>
  <Slides>8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6" baseType="lpstr">
      <vt:lpstr>Open Sans 1 Bold</vt:lpstr>
      <vt:lpstr>Open Sans Light Bold</vt:lpstr>
      <vt:lpstr>Calibri</vt:lpstr>
      <vt:lpstr>Open Sans 2</vt:lpstr>
      <vt:lpstr>Arial</vt:lpstr>
      <vt:lpstr>Open Sans 1</vt:lpstr>
      <vt:lpstr>Arimo Bold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DivingApp</dc:title>
  <cp:lastModifiedBy>giulia sonzogni</cp:lastModifiedBy>
  <cp:revision>2</cp:revision>
  <dcterms:created xsi:type="dcterms:W3CDTF">2006-08-16T00:00:00Z</dcterms:created>
  <dcterms:modified xsi:type="dcterms:W3CDTF">2021-10-06T11:32:40Z</dcterms:modified>
  <dc:identifier>DAEqRFCwKAA</dc:identifier>
</cp:coreProperties>
</file>

<file path=docProps/thumbnail.jpeg>
</file>